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313" r:id="rId3"/>
    <p:sldId id="314" r:id="rId4"/>
    <p:sldId id="403" r:id="rId5"/>
    <p:sldId id="323" r:id="rId6"/>
    <p:sldId id="405" r:id="rId7"/>
    <p:sldId id="358" r:id="rId8"/>
    <p:sldId id="401" r:id="rId9"/>
    <p:sldId id="402" r:id="rId10"/>
    <p:sldId id="404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76" r:id="rId26"/>
    <p:sldId id="377" r:id="rId27"/>
    <p:sldId id="378" r:id="rId28"/>
    <p:sldId id="379" r:id="rId29"/>
    <p:sldId id="380" r:id="rId30"/>
    <p:sldId id="381" r:id="rId31"/>
    <p:sldId id="400" r:id="rId32"/>
    <p:sldId id="382" r:id="rId33"/>
    <p:sldId id="383" r:id="rId34"/>
    <p:sldId id="384" r:id="rId35"/>
    <p:sldId id="274" r:id="rId36"/>
    <p:sldId id="298" r:id="rId37"/>
    <p:sldId id="297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2" autoAdjust="0"/>
  </p:normalViewPr>
  <p:slideViewPr>
    <p:cSldViewPr>
      <p:cViewPr varScale="1">
        <p:scale>
          <a:sx n="63" d="100"/>
          <a:sy n="63" d="100"/>
        </p:scale>
        <p:origin x="232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3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DC7BD-F5C2-48EA-A42F-5CFC9FFF2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Big Theta of loops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9E40A3-E1C9-47A0-B259-922FDF05DD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 difficult loops, there are two challenges: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Turning the loops into summation notation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Simplifying the summation into closed-form expressions (without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Practice both parts!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9E40A3-E1C9-47A0-B259-922FDF05DD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158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39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nature of a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proof is a tool to convince ourselves (and others) that a statement is completely true</a:t>
            </a:r>
          </a:p>
          <a:p>
            <a:r>
              <a:rPr lang="en-US" dirty="0"/>
              <a:t>A direct proof starts with a set of true statements:</a:t>
            </a:r>
          </a:p>
          <a:p>
            <a:pPr lvl="1"/>
            <a:r>
              <a:rPr lang="en-US" dirty="0"/>
              <a:t>Axioms (things that are always true)</a:t>
            </a:r>
          </a:p>
          <a:p>
            <a:pPr lvl="1"/>
            <a:r>
              <a:rPr lang="en-US" dirty="0"/>
              <a:t>Premises (things that we assume are true for this proof)</a:t>
            </a:r>
          </a:p>
          <a:p>
            <a:r>
              <a:rPr lang="en-US" dirty="0"/>
              <a:t>Then, you take those true things and generate more true statements using definitions, the laws of mathematics, and logic</a:t>
            </a:r>
          </a:p>
          <a:p>
            <a:r>
              <a:rPr lang="en-US" dirty="0"/>
              <a:t>When you're able to generate the conclusion you wanted to prove, you're done!</a:t>
            </a:r>
          </a:p>
        </p:txBody>
      </p:sp>
    </p:spTree>
    <p:extLst>
      <p:ext uri="{BB962C8B-B14F-4D97-AF65-F5344CB8AC3E}">
        <p14:creationId xmlns:p14="http://schemas.microsoft.com/office/powerpoint/2010/main" val="312319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quantification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universal quantifier </a:t>
            </a:r>
            <a:r>
              <a:rPr lang="en-US" dirty="0">
                <a:sym typeface="Symbol"/>
              </a:rPr>
              <a:t> means "for all"</a:t>
            </a:r>
          </a:p>
          <a:p>
            <a:r>
              <a:rPr lang="en-US" dirty="0">
                <a:sym typeface="Symbol"/>
              </a:rPr>
              <a:t>The statement "All DJs are mad ill" can be written more formally as:</a:t>
            </a:r>
          </a:p>
          <a:p>
            <a:r>
              <a:rPr lang="en-US" dirty="0">
                <a:sym typeface="Symbol"/>
              </a:rPr>
              <a:t>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</a:t>
            </a:r>
            <a:r>
              <a:rPr lang="en-US" b="1" i="1" dirty="0">
                <a:sym typeface="Symbol"/>
              </a:rPr>
              <a:t>D</a:t>
            </a:r>
            <a:r>
              <a:rPr lang="en-US" dirty="0">
                <a:sym typeface="Symbol"/>
              </a:rPr>
              <a:t>, </a:t>
            </a:r>
            <a:r>
              <a:rPr lang="en-US" b="1" i="1" dirty="0">
                <a:sym typeface="Symbol"/>
              </a:rPr>
              <a:t>M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</a:t>
            </a:r>
          </a:p>
          <a:p>
            <a:pPr lvl="1"/>
            <a:r>
              <a:rPr lang="en-US" dirty="0">
                <a:sym typeface="Symbol"/>
              </a:rPr>
              <a:t>Where </a:t>
            </a:r>
            <a:r>
              <a:rPr lang="en-US" b="1" i="1" dirty="0">
                <a:sym typeface="Symbol"/>
              </a:rPr>
              <a:t>D</a:t>
            </a:r>
            <a:r>
              <a:rPr lang="en-US" dirty="0">
                <a:sym typeface="Symbol"/>
              </a:rPr>
              <a:t> is the set of DJs and </a:t>
            </a:r>
            <a:r>
              <a:rPr lang="en-US" b="1" i="1" dirty="0">
                <a:sym typeface="Symbol"/>
              </a:rPr>
              <a:t>M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denotes that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is mad ill</a:t>
            </a:r>
          </a:p>
          <a:p>
            <a:r>
              <a:rPr lang="en-US" dirty="0">
                <a:sym typeface="Symbol"/>
              </a:rPr>
              <a:t>We will often want to prove that if something has some property, it will have some other property</a:t>
            </a:r>
          </a:p>
          <a:p>
            <a:r>
              <a:rPr lang="en-US" dirty="0">
                <a:sym typeface="Symbol"/>
              </a:rPr>
              <a:t>For example:</a:t>
            </a:r>
          </a:p>
          <a:p>
            <a:pPr lvl="1"/>
            <a:r>
              <a:rPr lang="en-US" dirty="0">
                <a:sym typeface="Symbol"/>
              </a:rPr>
              <a:t>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</a:t>
            </a:r>
            <a:r>
              <a:rPr lang="en-US" b="1" i="1" dirty="0">
                <a:sym typeface="Symbol"/>
              </a:rPr>
              <a:t>D</a:t>
            </a:r>
            <a:r>
              <a:rPr lang="en-US" dirty="0">
                <a:sym typeface="Symbol"/>
              </a:rPr>
              <a:t>, </a:t>
            </a:r>
            <a:r>
              <a:rPr lang="en-US" b="1" i="1" dirty="0">
                <a:sym typeface="Symbol"/>
              </a:rPr>
              <a:t>B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 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</a:t>
            </a:r>
          </a:p>
          <a:p>
            <a:pPr lvl="1"/>
            <a:r>
              <a:rPr lang="en-US" dirty="0"/>
              <a:t>Imagine that </a:t>
            </a:r>
            <a:r>
              <a:rPr lang="en-US" b="1" i="1" dirty="0"/>
              <a:t>B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means that </a:t>
            </a:r>
            <a:r>
              <a:rPr lang="en-US" b="1" i="1" dirty="0"/>
              <a:t>x</a:t>
            </a:r>
            <a:r>
              <a:rPr lang="en-US" dirty="0"/>
              <a:t> breaks it down funky style and that </a:t>
            </a:r>
            <a:r>
              <a:rPr lang="en-US" b="1" i="1" dirty="0"/>
              <a:t>S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means that </a:t>
            </a:r>
            <a:r>
              <a:rPr lang="en-US" b="1" i="1" dirty="0"/>
              <a:t>x</a:t>
            </a:r>
            <a:r>
              <a:rPr lang="en-US" dirty="0"/>
              <a:t> stacks cheddar</a:t>
            </a:r>
          </a:p>
        </p:txBody>
      </p:sp>
    </p:spTree>
    <p:extLst>
      <p:ext uri="{BB962C8B-B14F-4D97-AF65-F5344CB8AC3E}">
        <p14:creationId xmlns:p14="http://schemas.microsoft.com/office/powerpoint/2010/main" val="91479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Existential quantification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existential quantifier </a:t>
            </a:r>
            <a:r>
              <a:rPr lang="en-US" dirty="0">
                <a:sym typeface="Symbol"/>
              </a:rPr>
              <a:t> means "there exists"</a:t>
            </a:r>
          </a:p>
          <a:p>
            <a:r>
              <a:rPr lang="en-US" dirty="0">
                <a:sym typeface="Symbol"/>
              </a:rPr>
              <a:t>The statement "Some emcee can bust a rhyme" can be written more formally as:</a:t>
            </a:r>
          </a:p>
          <a:p>
            <a:r>
              <a:rPr lang="en-US" dirty="0">
                <a:sym typeface="Symbol"/>
              </a:rPr>
              <a:t></a:t>
            </a:r>
            <a:r>
              <a:rPr lang="en-US" b="1" i="1" dirty="0">
                <a:sym typeface="Symbol"/>
              </a:rPr>
              <a:t>y</a:t>
            </a:r>
            <a:r>
              <a:rPr lang="en-US" dirty="0">
                <a:sym typeface="Symbol"/>
              </a:rPr>
              <a:t>  </a:t>
            </a:r>
            <a:r>
              <a:rPr lang="en-US" b="1" i="1" dirty="0">
                <a:sym typeface="Symbol"/>
              </a:rPr>
              <a:t>E</a:t>
            </a:r>
            <a:r>
              <a:rPr lang="en-US" dirty="0">
                <a:sym typeface="Symbol"/>
              </a:rPr>
              <a:t>, </a:t>
            </a:r>
            <a:r>
              <a:rPr lang="en-US" b="1" i="1" dirty="0">
                <a:sym typeface="Symbol"/>
              </a:rPr>
              <a:t>B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y</a:t>
            </a:r>
            <a:r>
              <a:rPr lang="en-US" dirty="0">
                <a:sym typeface="Symbol"/>
              </a:rPr>
              <a:t>)</a:t>
            </a:r>
          </a:p>
          <a:p>
            <a:pPr lvl="1"/>
            <a:r>
              <a:rPr lang="en-US" dirty="0">
                <a:sym typeface="Symbol"/>
              </a:rPr>
              <a:t>Where </a:t>
            </a:r>
            <a:r>
              <a:rPr lang="en-US" b="1" i="1" dirty="0">
                <a:sym typeface="Symbol"/>
              </a:rPr>
              <a:t>E</a:t>
            </a:r>
            <a:r>
              <a:rPr lang="en-US" dirty="0">
                <a:sym typeface="Symbol"/>
              </a:rPr>
              <a:t> is the set of emcees and </a:t>
            </a:r>
            <a:r>
              <a:rPr lang="en-US" b="1" i="1" dirty="0">
                <a:sym typeface="Symbol"/>
              </a:rPr>
              <a:t>B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y</a:t>
            </a:r>
            <a:r>
              <a:rPr lang="en-US" dirty="0">
                <a:sym typeface="Symbol"/>
              </a:rPr>
              <a:t>) denotes that </a:t>
            </a:r>
            <a:r>
              <a:rPr lang="en-US" b="1" i="1" dirty="0">
                <a:sym typeface="Symbol"/>
              </a:rPr>
              <a:t>y</a:t>
            </a:r>
            <a:r>
              <a:rPr lang="en-US" dirty="0">
                <a:sym typeface="Symbol"/>
              </a:rPr>
              <a:t> can bust a rhyme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Negating quantified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doing a negation, negate the predicate and change the universal quantifier to existential or vice versa</a:t>
            </a:r>
          </a:p>
          <a:p>
            <a:r>
              <a:rPr lang="en-US" dirty="0"/>
              <a:t>Formally:</a:t>
            </a:r>
          </a:p>
          <a:p>
            <a:pPr lvl="1"/>
            <a:r>
              <a:rPr lang="en-US" dirty="0"/>
              <a:t>~(</a:t>
            </a:r>
            <a:r>
              <a:rPr lang="en-US" dirty="0">
                <a:sym typeface="Symbol"/>
              </a:rPr>
              <a:t>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,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))  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, </a:t>
            </a:r>
            <a:r>
              <a:rPr lang="en-US" dirty="0"/>
              <a:t>~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</a:t>
            </a:r>
          </a:p>
          <a:p>
            <a:pPr lvl="1"/>
            <a:r>
              <a:rPr lang="en-US" dirty="0"/>
              <a:t>~(</a:t>
            </a:r>
            <a:r>
              <a:rPr lang="en-US" dirty="0">
                <a:sym typeface="Symbol"/>
              </a:rPr>
              <a:t>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,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))  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, </a:t>
            </a:r>
            <a:r>
              <a:rPr lang="en-US" dirty="0"/>
              <a:t>~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</a:t>
            </a:r>
          </a:p>
          <a:p>
            <a:r>
              <a:rPr lang="en-US" dirty="0">
                <a:sym typeface="Symbol"/>
              </a:rPr>
              <a:t>Thus, the negation of "Every dragon breathes fire" is "There is a dragon that does not breathe fire"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41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Proving Existential Statements and Disproving Universal Ones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49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existential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ym typeface="Symbol"/>
              </a:rPr>
              <a:t>A statement like the following:</a:t>
            </a:r>
          </a:p>
          <a:p>
            <a:pPr>
              <a:buNone/>
            </a:pPr>
            <a:endParaRPr lang="en-US" dirty="0">
              <a:sym typeface="Symbol"/>
            </a:endParaRPr>
          </a:p>
          <a:p>
            <a:pPr>
              <a:buNone/>
            </a:pPr>
            <a:r>
              <a:rPr lang="en-US" dirty="0">
                <a:sym typeface="Symbol"/>
              </a:rPr>
              <a:t>	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</a:t>
            </a:r>
            <a:r>
              <a:rPr lang="en-US" b="1" i="1" dirty="0">
                <a:sym typeface="Symbol"/>
              </a:rPr>
              <a:t>D</a:t>
            </a:r>
            <a:r>
              <a:rPr lang="en-US" dirty="0">
                <a:sym typeface="Symbol"/>
              </a:rPr>
              <a:t> such that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</a:t>
            </a:r>
          </a:p>
          <a:p>
            <a:pPr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is true, if and only if, you can find at least one element of </a:t>
            </a:r>
            <a:r>
              <a:rPr lang="en-US" b="1" i="1" dirty="0">
                <a:sym typeface="Symbol"/>
              </a:rPr>
              <a:t>D</a:t>
            </a:r>
            <a:r>
              <a:rPr lang="en-US" dirty="0">
                <a:sym typeface="Symbol"/>
              </a:rPr>
              <a:t> that makes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true</a:t>
            </a:r>
          </a:p>
          <a:p>
            <a:r>
              <a:rPr lang="en-US" dirty="0">
                <a:sym typeface="Symbol"/>
              </a:rPr>
              <a:t>To prove this, you either have to find such an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or give a set of steps to find one</a:t>
            </a:r>
          </a:p>
          <a:p>
            <a:r>
              <a:rPr lang="en-US" dirty="0">
                <a:sym typeface="Symbol"/>
              </a:rPr>
              <a:t>Doing so is called a </a:t>
            </a:r>
            <a:r>
              <a:rPr lang="en-US" b="1" dirty="0">
                <a:sym typeface="Symbol"/>
              </a:rPr>
              <a:t>constructive proof of existence</a:t>
            </a:r>
          </a:p>
          <a:p>
            <a:r>
              <a:rPr lang="en-US" dirty="0">
                <a:sym typeface="Symbol"/>
              </a:rPr>
              <a:t>There are also </a:t>
            </a:r>
            <a:r>
              <a:rPr lang="en-US" b="1" dirty="0" err="1">
                <a:sym typeface="Symbol"/>
              </a:rPr>
              <a:t>nonconstructive</a:t>
            </a:r>
            <a:r>
              <a:rPr lang="en-US" b="1" dirty="0">
                <a:sym typeface="Symbol"/>
              </a:rPr>
              <a:t> proofs of existence</a:t>
            </a:r>
            <a:r>
              <a:rPr lang="en-US" dirty="0">
                <a:sym typeface="Symbol"/>
              </a:rPr>
              <a:t> that depend on using some other axiom or theorem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79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 that there is a positive integer that can be written as the sum of the squares of two positive integers in two distinct ways</a:t>
            </a:r>
          </a:p>
          <a:p>
            <a:r>
              <a:rPr lang="en-US" dirty="0"/>
              <a:t>More formally, prove:</a:t>
            </a:r>
          </a:p>
          <a:p>
            <a:pPr lvl="1"/>
            <a:r>
              <a:rPr lang="en-US" dirty="0">
                <a:sym typeface="Symbol"/>
              </a:rPr>
              <a:t>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,</a:t>
            </a:r>
            <a:r>
              <a:rPr lang="en-US" b="1" i="1" dirty="0">
                <a:sym typeface="Symbol"/>
              </a:rPr>
              <a:t> y</a:t>
            </a:r>
            <a:r>
              <a:rPr lang="en-US" dirty="0">
                <a:sym typeface="Symbol"/>
              </a:rPr>
              <a:t>,</a:t>
            </a:r>
            <a:r>
              <a:rPr lang="en-US" b="1" i="1" dirty="0">
                <a:sym typeface="Symbol"/>
              </a:rPr>
              <a:t> z</a:t>
            </a:r>
            <a:r>
              <a:rPr lang="en-US" dirty="0">
                <a:sym typeface="Symbol"/>
              </a:rPr>
              <a:t>,</a:t>
            </a:r>
            <a:r>
              <a:rPr lang="en-US" b="1" i="1" dirty="0">
                <a:sym typeface="Symbol"/>
              </a:rPr>
              <a:t> a</a:t>
            </a:r>
            <a:r>
              <a:rPr lang="en-US" dirty="0">
                <a:sym typeface="Symbol"/>
              </a:rPr>
              <a:t>,</a:t>
            </a:r>
            <a:r>
              <a:rPr lang="en-US" b="1" i="1" dirty="0">
                <a:sym typeface="Symbol"/>
              </a:rPr>
              <a:t> b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b="1" baseline="30000" dirty="0">
                <a:sym typeface="Symbol"/>
              </a:rPr>
              <a:t>+ </a:t>
            </a:r>
            <a:r>
              <a:rPr lang="en-US" dirty="0">
                <a:sym typeface="Symbol"/>
              </a:rPr>
              <a:t>such that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= </a:t>
            </a:r>
            <a:r>
              <a:rPr lang="en-US" b="1" i="1" dirty="0">
                <a:sym typeface="Symbol"/>
              </a:rPr>
              <a:t>y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 + </a:t>
            </a:r>
            <a:r>
              <a:rPr lang="en-US" b="1" i="1" dirty="0">
                <a:sym typeface="Symbol"/>
              </a:rPr>
              <a:t>z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 and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= </a:t>
            </a:r>
            <a:r>
              <a:rPr lang="en-US" b="1" i="1" dirty="0">
                <a:sym typeface="Symbol"/>
              </a:rPr>
              <a:t>a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 + </a:t>
            </a:r>
            <a:r>
              <a:rPr lang="en-US" b="1" i="1" dirty="0">
                <a:sym typeface="Symbol"/>
              </a:rPr>
              <a:t>b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 and </a:t>
            </a:r>
            <a:r>
              <a:rPr lang="en-US" b="1" i="1" dirty="0">
                <a:sym typeface="Symbol"/>
              </a:rPr>
              <a:t>y</a:t>
            </a:r>
            <a:r>
              <a:rPr lang="en-US" dirty="0">
                <a:sym typeface="Symbol"/>
              </a:rPr>
              <a:t>  </a:t>
            </a:r>
            <a:r>
              <a:rPr lang="en-US" b="1" i="1" dirty="0">
                <a:sym typeface="Symbol"/>
              </a:rPr>
              <a:t>a</a:t>
            </a:r>
            <a:r>
              <a:rPr lang="en-US" dirty="0">
                <a:sym typeface="Symbol"/>
              </a:rPr>
              <a:t> and </a:t>
            </a:r>
            <a:r>
              <a:rPr lang="en-US" b="1" i="1" dirty="0">
                <a:sym typeface="Symbol"/>
              </a:rPr>
              <a:t>y</a:t>
            </a:r>
            <a:r>
              <a:rPr lang="en-US" dirty="0">
                <a:sym typeface="Symbol"/>
              </a:rPr>
              <a:t>  </a:t>
            </a:r>
            <a:r>
              <a:rPr lang="en-US" b="1" i="1" dirty="0">
                <a:sym typeface="Symbol"/>
              </a:rPr>
              <a:t>b</a:t>
            </a:r>
          </a:p>
          <a:p>
            <a:r>
              <a:rPr lang="en-US" dirty="0">
                <a:sym typeface="Symbol"/>
              </a:rPr>
              <a:t>Suppose that </a:t>
            </a:r>
            <a:r>
              <a:rPr lang="en-US" b="1" i="1" dirty="0">
                <a:sym typeface="Symbol"/>
              </a:rPr>
              <a:t>r</a:t>
            </a:r>
            <a:r>
              <a:rPr lang="en-US" dirty="0">
                <a:sym typeface="Symbol"/>
              </a:rPr>
              <a:t> and 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 are integers.  Prove that there is an integer </a:t>
            </a:r>
            <a:r>
              <a:rPr lang="en-US" b="1" i="1" dirty="0">
                <a:sym typeface="Symbol"/>
              </a:rPr>
              <a:t>k</a:t>
            </a:r>
            <a:r>
              <a:rPr lang="en-US" dirty="0">
                <a:sym typeface="Symbol"/>
              </a:rPr>
              <a:t> such that 22</a:t>
            </a:r>
            <a:r>
              <a:rPr lang="en-US" b="1" i="1" dirty="0">
                <a:sym typeface="Symbol"/>
              </a:rPr>
              <a:t>r</a:t>
            </a:r>
            <a:r>
              <a:rPr lang="en-US" dirty="0">
                <a:sym typeface="Symbol"/>
              </a:rPr>
              <a:t> +18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 = 2</a:t>
            </a:r>
            <a:r>
              <a:rPr lang="en-US" b="1" i="1" dirty="0">
                <a:sym typeface="Symbol"/>
              </a:rPr>
              <a:t>k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41201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Disproving universal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Disproving universal statements is structurally similar to proving existential ones</a:t>
            </a:r>
          </a:p>
          <a:p>
            <a:r>
              <a:rPr lang="en-US" dirty="0"/>
              <a:t>Instead of needing any single example that works, we need a single example that doesn't work, called a </a:t>
            </a:r>
            <a:r>
              <a:rPr lang="en-US" b="1" dirty="0"/>
              <a:t>counterexample</a:t>
            </a:r>
          </a:p>
          <a:p>
            <a:r>
              <a:rPr lang="en-US" dirty="0"/>
              <a:t>Why?</a:t>
            </a:r>
          </a:p>
          <a:p>
            <a:r>
              <a:rPr lang="en-US" dirty="0">
                <a:sym typeface="Symbol"/>
              </a:rPr>
              <a:t>To disprove 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</a:t>
            </a:r>
            <a:r>
              <a:rPr lang="en-US" b="1" i="1" dirty="0">
                <a:sym typeface="Symbol"/>
              </a:rPr>
              <a:t>D</a:t>
            </a:r>
            <a:r>
              <a:rPr lang="en-US" dirty="0">
                <a:sym typeface="Symbol"/>
              </a:rPr>
              <a:t>,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 </a:t>
            </a:r>
            <a:r>
              <a:rPr lang="en-US" b="1" i="1" dirty="0">
                <a:sym typeface="Symbol"/>
              </a:rPr>
              <a:t>Q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), we need to find an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that makes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true and </a:t>
            </a:r>
            <a:r>
              <a:rPr lang="en-US" b="1" i="1" dirty="0">
                <a:sym typeface="Symbol"/>
              </a:rPr>
              <a:t>Q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false</a:t>
            </a:r>
          </a:p>
          <a:p>
            <a:endParaRPr lang="en-US" dirty="0">
              <a:sym typeface="Symbol"/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2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Course overview</a:t>
            </a:r>
          </a:p>
          <a:p>
            <a:r>
              <a:rPr lang="en-US" dirty="0"/>
              <a:t>Big Theta of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counterexamples, disprove the following statements:</a:t>
            </a:r>
          </a:p>
          <a:p>
            <a:r>
              <a:rPr lang="en-US" dirty="0">
                <a:sym typeface="Symbol"/>
              </a:rPr>
              <a:t></a:t>
            </a:r>
            <a:r>
              <a:rPr lang="en-US" b="1" i="1" dirty="0">
                <a:sym typeface="Symbol"/>
              </a:rPr>
              <a:t>a</a:t>
            </a:r>
            <a:r>
              <a:rPr lang="en-US" dirty="0">
                <a:sym typeface="Symbol"/>
              </a:rPr>
              <a:t>,</a:t>
            </a:r>
            <a:r>
              <a:rPr lang="en-US" b="1" i="1" dirty="0">
                <a:sym typeface="Symbol"/>
              </a:rPr>
              <a:t> b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R</a:t>
            </a:r>
            <a:r>
              <a:rPr lang="en-US" dirty="0">
                <a:sym typeface="Symbol"/>
              </a:rPr>
              <a:t>,</a:t>
            </a:r>
            <a:r>
              <a:rPr lang="en-US" b="1" baseline="30000" dirty="0">
                <a:sym typeface="Symbol"/>
              </a:rPr>
              <a:t> </a:t>
            </a:r>
            <a:r>
              <a:rPr lang="en-US" dirty="0">
                <a:sym typeface="Symbol"/>
              </a:rPr>
              <a:t>if </a:t>
            </a:r>
            <a:r>
              <a:rPr lang="en-US" b="1" i="1" dirty="0">
                <a:sym typeface="Symbol"/>
              </a:rPr>
              <a:t>a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 = </a:t>
            </a:r>
            <a:r>
              <a:rPr lang="en-US" b="1" i="1" dirty="0">
                <a:sym typeface="Symbol"/>
              </a:rPr>
              <a:t>b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 then </a:t>
            </a:r>
            <a:r>
              <a:rPr lang="en-US" b="1" i="1" dirty="0">
                <a:sym typeface="Symbol"/>
              </a:rPr>
              <a:t>a</a:t>
            </a:r>
            <a:r>
              <a:rPr lang="en-US" dirty="0">
                <a:sym typeface="Symbol"/>
              </a:rPr>
              <a:t> = </a:t>
            </a:r>
            <a:r>
              <a:rPr lang="en-US" b="1" i="1" dirty="0">
                <a:sym typeface="Symbol"/>
              </a:rPr>
              <a:t>b</a:t>
            </a:r>
          </a:p>
          <a:p>
            <a:r>
              <a:rPr lang="en-US" dirty="0">
                <a:sym typeface="Symbol"/>
              </a:rPr>
              <a:t>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dirty="0">
                <a:sym typeface="Symbol"/>
              </a:rPr>
              <a:t>,</a:t>
            </a:r>
            <a:r>
              <a:rPr lang="en-US" b="1" baseline="30000" dirty="0">
                <a:sym typeface="Symbol"/>
              </a:rPr>
              <a:t> </a:t>
            </a:r>
            <a:r>
              <a:rPr lang="en-US" dirty="0">
                <a:sym typeface="Symbol"/>
              </a:rPr>
              <a:t>if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≥ 2 and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is odd,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is prime</a:t>
            </a:r>
          </a:p>
          <a:p>
            <a:r>
              <a:rPr lang="en-US" dirty="0">
                <a:sym typeface="Symbol"/>
              </a:rPr>
              <a:t></a:t>
            </a:r>
            <a:r>
              <a:rPr lang="en-US" b="1" i="1" dirty="0">
                <a:sym typeface="Symbol"/>
              </a:rPr>
              <a:t>y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b="1" baseline="30000" dirty="0">
                <a:sym typeface="Symbol"/>
              </a:rPr>
              <a:t>+</a:t>
            </a:r>
            <a:r>
              <a:rPr lang="en-US" dirty="0">
                <a:sym typeface="Symbol"/>
              </a:rPr>
              <a:t>,</a:t>
            </a:r>
            <a:r>
              <a:rPr lang="en-US" b="1" baseline="30000" dirty="0">
                <a:sym typeface="Symbol"/>
              </a:rPr>
              <a:t> </a:t>
            </a:r>
            <a:r>
              <a:rPr lang="en-US" dirty="0">
                <a:sym typeface="Symbol"/>
              </a:rPr>
              <a:t>if </a:t>
            </a:r>
            <a:r>
              <a:rPr lang="en-US" b="1" i="1" dirty="0">
                <a:sym typeface="Symbol"/>
              </a:rPr>
              <a:t>y</a:t>
            </a:r>
            <a:r>
              <a:rPr lang="en-US" dirty="0">
                <a:sym typeface="Symbol"/>
              </a:rPr>
              <a:t> is odd, then (</a:t>
            </a:r>
            <a:r>
              <a:rPr lang="en-US" b="1" i="1" dirty="0">
                <a:sym typeface="Symbol"/>
              </a:rPr>
              <a:t>y</a:t>
            </a:r>
            <a:r>
              <a:rPr lang="en-US" dirty="0">
                <a:sym typeface="Symbol"/>
              </a:rPr>
              <a:t> – 1)/2 is prime</a:t>
            </a:r>
            <a:endParaRPr lang="en-US" b="1" i="1" dirty="0">
              <a:sym typeface="Symbol"/>
            </a:endParaRPr>
          </a:p>
          <a:p>
            <a:endParaRPr lang="en-US" b="1" i="1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52186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Universal Statements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67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of exhaustion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domain is finite, try every possible value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>
                <a:sym typeface="Symbol"/>
              </a:rPr>
              <a:t>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b="1" baseline="30000" dirty="0">
                <a:sym typeface="Symbol"/>
              </a:rPr>
              <a:t>+</a:t>
            </a:r>
            <a:r>
              <a:rPr lang="en-US" dirty="0">
                <a:sym typeface="Symbol"/>
              </a:rPr>
              <a:t>,</a:t>
            </a:r>
            <a:r>
              <a:rPr lang="en-US" b="1" baseline="30000" dirty="0">
                <a:sym typeface="Symbol"/>
              </a:rPr>
              <a:t> </a:t>
            </a:r>
            <a:r>
              <a:rPr lang="en-US" dirty="0">
                <a:sym typeface="Symbol"/>
              </a:rPr>
              <a:t>if 4 ≤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≤ 10 and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is even,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can be written as the sum of two prime numbers</a:t>
            </a:r>
          </a:p>
          <a:p>
            <a:r>
              <a:rPr lang="en-US" dirty="0">
                <a:sym typeface="Symbol"/>
              </a:rPr>
              <a:t>Is this familiar to anyone?</a:t>
            </a:r>
          </a:p>
          <a:p>
            <a:r>
              <a:rPr lang="en-US" dirty="0" err="1">
                <a:sym typeface="Symbol"/>
              </a:rPr>
              <a:t>Goldbach's</a:t>
            </a:r>
            <a:r>
              <a:rPr lang="en-US" dirty="0">
                <a:sym typeface="Symbol"/>
              </a:rPr>
              <a:t> Conjecture proposes that this is true for </a:t>
            </a:r>
            <a:r>
              <a:rPr lang="en-US" b="1" dirty="0">
                <a:sym typeface="Symbol"/>
              </a:rPr>
              <a:t>all</a:t>
            </a:r>
            <a:r>
              <a:rPr lang="en-US" dirty="0">
                <a:sym typeface="Symbol"/>
              </a:rPr>
              <a:t> even integers greater than 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8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useful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We'll start with basic definitions of even and odd to allow us to prove simple theorems</a:t>
            </a:r>
          </a:p>
          <a:p>
            <a:r>
              <a:rPr lang="en-US" dirty="0"/>
              <a:t>If </a:t>
            </a:r>
            <a:r>
              <a:rPr lang="en-US" b="1" i="1" dirty="0"/>
              <a:t>n</a:t>
            </a:r>
            <a:r>
              <a:rPr lang="en-US" dirty="0"/>
              <a:t> is an integer, then:</a:t>
            </a:r>
          </a:p>
          <a:p>
            <a:pPr lvl="1"/>
            <a:r>
              <a:rPr lang="en-US" b="1" i="1" dirty="0"/>
              <a:t>n</a:t>
            </a:r>
            <a:r>
              <a:rPr lang="en-US" dirty="0"/>
              <a:t> is even </a:t>
            </a:r>
            <a:r>
              <a:rPr lang="en-US" dirty="0">
                <a:sym typeface="Symbol"/>
              </a:rPr>
              <a:t>  </a:t>
            </a:r>
            <a:r>
              <a:rPr lang="en-US" b="1" i="1" dirty="0">
                <a:sym typeface="Symbol"/>
              </a:rPr>
              <a:t>k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dirty="0">
                <a:sym typeface="Symbol"/>
              </a:rPr>
              <a:t>  such that </a:t>
            </a:r>
            <a:r>
              <a:rPr lang="en-US" b="1" i="1" dirty="0">
                <a:sym typeface="Symbol"/>
              </a:rPr>
              <a:t>n</a:t>
            </a:r>
            <a:r>
              <a:rPr lang="en-US" dirty="0">
                <a:sym typeface="Symbol"/>
              </a:rPr>
              <a:t> = 2</a:t>
            </a:r>
            <a:r>
              <a:rPr lang="en-US" b="1" i="1" dirty="0">
                <a:sym typeface="Symbol"/>
              </a:rPr>
              <a:t>k</a:t>
            </a:r>
          </a:p>
          <a:p>
            <a:pPr lvl="1"/>
            <a:r>
              <a:rPr lang="en-US" b="1" i="1" dirty="0"/>
              <a:t>n</a:t>
            </a:r>
            <a:r>
              <a:rPr lang="en-US" dirty="0"/>
              <a:t> is odd </a:t>
            </a:r>
            <a:r>
              <a:rPr lang="en-US" dirty="0">
                <a:sym typeface="Symbol"/>
              </a:rPr>
              <a:t>  </a:t>
            </a:r>
            <a:r>
              <a:rPr lang="en-US" b="1" i="1" dirty="0">
                <a:sym typeface="Symbol"/>
              </a:rPr>
              <a:t>k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dirty="0">
                <a:sym typeface="Symbol"/>
              </a:rPr>
              <a:t>  such that </a:t>
            </a:r>
            <a:r>
              <a:rPr lang="en-US" b="1" i="1" dirty="0">
                <a:sym typeface="Symbol"/>
              </a:rPr>
              <a:t>n</a:t>
            </a:r>
            <a:r>
              <a:rPr lang="en-US" dirty="0">
                <a:sym typeface="Symbol"/>
              </a:rPr>
              <a:t> = 2</a:t>
            </a:r>
            <a:r>
              <a:rPr lang="en-US" b="1" i="1" dirty="0">
                <a:sym typeface="Symbol"/>
              </a:rPr>
              <a:t>k </a:t>
            </a:r>
            <a:r>
              <a:rPr lang="en-US" dirty="0">
                <a:sym typeface="Symbol"/>
              </a:rPr>
              <a:t>+ 1</a:t>
            </a:r>
            <a:endParaRPr lang="en-US" b="1" i="1" dirty="0"/>
          </a:p>
          <a:p>
            <a:r>
              <a:rPr lang="en-US" dirty="0"/>
              <a:t>Since these are bidirectional, each side implies the other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49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Generalizing from the generic particular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some specific (but arbitrary) element from the domain</a:t>
            </a:r>
          </a:p>
          <a:p>
            <a:r>
              <a:rPr lang="en-US" dirty="0"/>
              <a:t>Show that the property holds for that element, just because of that properties that any such element must have</a:t>
            </a:r>
          </a:p>
          <a:p>
            <a:r>
              <a:rPr lang="en-US" dirty="0"/>
              <a:t>Thus, it must be true for all elements with the property</a:t>
            </a:r>
          </a:p>
          <a:p>
            <a:r>
              <a:rPr lang="en-US" dirty="0"/>
              <a:t>Example:</a:t>
            </a:r>
            <a:r>
              <a:rPr lang="en-US" dirty="0">
                <a:sym typeface="Symbol"/>
              </a:rPr>
              <a:t> 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dirty="0">
                <a:sym typeface="Symbol"/>
              </a:rPr>
              <a:t>,</a:t>
            </a:r>
            <a:r>
              <a:rPr lang="en-US" b="1" baseline="30000" dirty="0">
                <a:sym typeface="Symbol"/>
              </a:rPr>
              <a:t> </a:t>
            </a:r>
            <a:r>
              <a:rPr lang="en-US" dirty="0">
                <a:sym typeface="Symbol"/>
              </a:rPr>
              <a:t>if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is even, then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+ 1 is odd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71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Direct proof uses the method of generalizing from a generic particular, following these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Express the statement to be proved in the form </a:t>
            </a:r>
            <a:r>
              <a:rPr lang="en-US" dirty="0">
                <a:sym typeface="Symbol"/>
              </a:rPr>
              <a:t>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</a:t>
            </a:r>
            <a:r>
              <a:rPr lang="en-US" b="1" i="1" dirty="0">
                <a:sym typeface="Symbol"/>
              </a:rPr>
              <a:t>D</a:t>
            </a:r>
            <a:r>
              <a:rPr lang="en-US" dirty="0">
                <a:sym typeface="Symbol"/>
              </a:rPr>
              <a:t>,</a:t>
            </a:r>
            <a:r>
              <a:rPr lang="en-US" b="1" baseline="30000" dirty="0">
                <a:sym typeface="Symbol"/>
              </a:rPr>
              <a:t> </a:t>
            </a:r>
            <a:r>
              <a:rPr lang="en-US" dirty="0">
                <a:sym typeface="Symbol"/>
              </a:rPr>
              <a:t>if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then </a:t>
            </a:r>
            <a:r>
              <a:rPr lang="en-US" b="1" i="1" dirty="0">
                <a:sym typeface="Symbol"/>
              </a:rPr>
              <a:t>Q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Suppose that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is some specific (but arbitrarily chosen) element of </a:t>
            </a:r>
            <a:r>
              <a:rPr lang="en-US" b="1" i="1" dirty="0">
                <a:sym typeface="Symbol"/>
              </a:rPr>
              <a:t>D</a:t>
            </a:r>
            <a:r>
              <a:rPr lang="en-US" dirty="0">
                <a:sym typeface="Symbol"/>
              </a:rPr>
              <a:t> for which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is true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Show that the conclusion </a:t>
            </a:r>
            <a:r>
              <a:rPr lang="en-US" b="1" i="1" dirty="0"/>
              <a:t>Q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is true by using definitions, other theorems, and the rules for logical inference </a:t>
            </a:r>
          </a:p>
        </p:txBody>
      </p:sp>
    </p:spTree>
    <p:extLst>
      <p:ext uri="{BB962C8B-B14F-4D97-AF65-F5344CB8AC3E}">
        <p14:creationId xmlns:p14="http://schemas.microsoft.com/office/powerpoint/2010/main" val="174906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Direct proof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 that the sum of any two odd integers is even</a:t>
            </a:r>
          </a:p>
        </p:txBody>
      </p:sp>
    </p:spTree>
    <p:extLst>
      <p:ext uri="{BB962C8B-B14F-4D97-AF65-F5344CB8AC3E}">
        <p14:creationId xmlns:p14="http://schemas.microsoft.com/office/powerpoint/2010/main" val="38027979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contradiction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proof by contradiction, you begin by assuming the </a:t>
            </a:r>
            <a:r>
              <a:rPr lang="en-US" b="1" dirty="0"/>
              <a:t>negation</a:t>
            </a:r>
            <a:r>
              <a:rPr lang="en-US" dirty="0"/>
              <a:t> of the conclusion</a:t>
            </a:r>
          </a:p>
          <a:p>
            <a:r>
              <a:rPr lang="en-US" dirty="0"/>
              <a:t>Then, you show that doing so leads to a logical impossibility</a:t>
            </a:r>
          </a:p>
          <a:p>
            <a:r>
              <a:rPr lang="en-US" dirty="0"/>
              <a:t>Thus, the assumption must be false and the conclusion true</a:t>
            </a:r>
          </a:p>
        </p:txBody>
      </p:sp>
    </p:spTree>
    <p:extLst>
      <p:ext uri="{BB962C8B-B14F-4D97-AF65-F5344CB8AC3E}">
        <p14:creationId xmlns:p14="http://schemas.microsoft.com/office/powerpoint/2010/main" val="204084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Contradiction formatting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proof by contradiction is different from a direct proof because you are </a:t>
            </a:r>
            <a:r>
              <a:rPr lang="en-US" b="1" dirty="0"/>
              <a:t>trying</a:t>
            </a:r>
            <a:r>
              <a:rPr lang="en-US" dirty="0"/>
              <a:t> to get to a point where things don't make sense</a:t>
            </a:r>
          </a:p>
          <a:p>
            <a:r>
              <a:rPr lang="en-US" dirty="0"/>
              <a:t>You should always clearly state that it's a </a:t>
            </a:r>
            <a:r>
              <a:rPr lang="en-US" b="1" dirty="0"/>
              <a:t>proof by contradiction</a:t>
            </a:r>
          </a:p>
          <a:p>
            <a:r>
              <a:rPr lang="en-US" dirty="0"/>
              <a:t>You will reach a point where you have </a:t>
            </a:r>
            <a:r>
              <a:rPr lang="en-US" b="1" i="1" dirty="0"/>
              <a:t>p</a:t>
            </a:r>
            <a:r>
              <a:rPr lang="en-US" dirty="0"/>
              <a:t> and ~</a:t>
            </a:r>
            <a:r>
              <a:rPr lang="en-US" b="1" i="1" dirty="0"/>
              <a:t>p</a:t>
            </a:r>
            <a:r>
              <a:rPr lang="en-US" dirty="0"/>
              <a:t>, mark that as a </a:t>
            </a:r>
            <a:r>
              <a:rPr lang="en-US" b="1" dirty="0"/>
              <a:t>contradiction</a:t>
            </a:r>
          </a:p>
          <a:p>
            <a:r>
              <a:rPr lang="en-US" dirty="0"/>
              <a:t>If you're doing a proof by contradiction and you actually show the thing you wanted to prove in the first place, </a:t>
            </a:r>
            <a:r>
              <a:rPr lang="en-US" b="1" dirty="0"/>
              <a:t>it's not a proof!</a:t>
            </a:r>
          </a:p>
        </p:txBody>
      </p:sp>
    </p:spTree>
    <p:extLst>
      <p:ext uri="{BB962C8B-B14F-4D97-AF65-F5344CB8AC3E}">
        <p14:creationId xmlns:p14="http://schemas.microsoft.com/office/powerpoint/2010/main" val="6736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 by contradiction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Theorem:  </a:t>
            </a:r>
            <a:r>
              <a:rPr lang="en-US" dirty="0"/>
              <a:t>There is no integer that is both even and odd</a:t>
            </a:r>
          </a:p>
          <a:p>
            <a:r>
              <a:rPr lang="en-US" b="1" dirty="0"/>
              <a:t>Proof by contradiction:  </a:t>
            </a:r>
            <a:r>
              <a:rPr lang="en-US" dirty="0"/>
              <a:t>Assume that there is an integer that is both even and odd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0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 is irrational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09600" y="2386584"/>
                <a:ext cx="5486400" cy="4623816"/>
              </a:xfrm>
            </p:spPr>
            <p:txBody>
              <a:bodyPr>
                <a:normAutofit fontScale="85000" lnSpcReduction="20000"/>
              </a:bodyPr>
              <a:lstStyle/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Suppose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 is rational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  = </a:t>
                </a:r>
                <a:r>
                  <a:rPr lang="en-US" b="1" i="1" dirty="0"/>
                  <a:t>m</a:t>
                </a:r>
                <a:r>
                  <a:rPr lang="en-US" dirty="0"/>
                  <a:t>/</a:t>
                </a:r>
                <a:r>
                  <a:rPr lang="en-US" b="1" i="1" dirty="0"/>
                  <a:t>n</a:t>
                </a:r>
                <a:r>
                  <a:rPr lang="en-US" dirty="0"/>
                  <a:t>, where </a:t>
                </a:r>
                <a:r>
                  <a:rPr lang="en-US" b="1" i="1" dirty="0" err="1"/>
                  <a:t>m</a:t>
                </a:r>
                <a:r>
                  <a:rPr lang="en-US" dirty="0" err="1"/>
                  <a:t>,</a:t>
                </a:r>
                <a:r>
                  <a:rPr lang="en-US" b="1" i="1" dirty="0" err="1"/>
                  <a:t>n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</a:t>
                </a:r>
                <a:r>
                  <a:rPr lang="en-US" b="1" dirty="0">
                    <a:sym typeface="Symbol"/>
                  </a:rPr>
                  <a:t>Z</a:t>
                </a:r>
                <a:r>
                  <a:rPr lang="en-US" dirty="0">
                    <a:sym typeface="Symbol"/>
                  </a:rPr>
                  <a:t>, </a:t>
                </a:r>
                <a:r>
                  <a:rPr lang="en-US" b="1" i="1" dirty="0">
                    <a:sym typeface="Symbol"/>
                  </a:rPr>
                  <a:t>n</a:t>
                </a:r>
                <a:r>
                  <a:rPr lang="en-US" dirty="0">
                    <a:sym typeface="Symbol"/>
                  </a:rPr>
                  <a:t>  0 and </a:t>
                </a:r>
                <a:r>
                  <a:rPr lang="en-US" b="1" i="1" dirty="0">
                    <a:sym typeface="Symbol"/>
                  </a:rPr>
                  <a:t>m</a:t>
                </a:r>
                <a:r>
                  <a:rPr lang="en-US" dirty="0">
                    <a:sym typeface="Symbol"/>
                  </a:rPr>
                  <a:t> and </a:t>
                </a:r>
                <a:r>
                  <a:rPr lang="en-US" b="1" i="1" dirty="0">
                    <a:sym typeface="Symbol"/>
                  </a:rPr>
                  <a:t>n</a:t>
                </a:r>
                <a:r>
                  <a:rPr lang="en-US" dirty="0">
                    <a:sym typeface="Symbol"/>
                  </a:rPr>
                  <a:t> have no common factors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2 = </a:t>
                </a:r>
                <a:r>
                  <a:rPr lang="en-US" b="1" i="1" dirty="0"/>
                  <a:t>m</a:t>
                </a:r>
                <a:r>
                  <a:rPr lang="en-US" baseline="30000" dirty="0"/>
                  <a:t>2</a:t>
                </a:r>
                <a:r>
                  <a:rPr lang="en-US" dirty="0"/>
                  <a:t>/</a:t>
                </a:r>
                <a:r>
                  <a:rPr lang="en-US" b="1" i="1" dirty="0"/>
                  <a:t>n</a:t>
                </a:r>
                <a:r>
                  <a:rPr lang="en-US" baseline="30000" dirty="0"/>
                  <a:t>2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2</a:t>
                </a:r>
                <a:r>
                  <a:rPr lang="en-US" b="1" i="1" dirty="0"/>
                  <a:t>n</a:t>
                </a:r>
                <a:r>
                  <a:rPr lang="en-US" baseline="30000" dirty="0"/>
                  <a:t>2</a:t>
                </a:r>
                <a:r>
                  <a:rPr lang="en-US" dirty="0"/>
                  <a:t> = </a:t>
                </a:r>
                <a:r>
                  <a:rPr lang="en-US" b="1" i="1" dirty="0"/>
                  <a:t>m</a:t>
                </a:r>
                <a:r>
                  <a:rPr lang="en-US" baseline="30000" dirty="0"/>
                  <a:t>2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2</a:t>
                </a:r>
                <a:r>
                  <a:rPr lang="en-US" b="1" i="1" dirty="0"/>
                  <a:t>k</a:t>
                </a:r>
                <a:r>
                  <a:rPr lang="en-US" dirty="0"/>
                  <a:t> = </a:t>
                </a:r>
                <a:r>
                  <a:rPr lang="en-US" b="1" i="1" dirty="0"/>
                  <a:t>m</a:t>
                </a:r>
                <a:r>
                  <a:rPr lang="en-US" baseline="30000" dirty="0"/>
                  <a:t>2</a:t>
                </a:r>
                <a:r>
                  <a:rPr lang="en-US" dirty="0"/>
                  <a:t>, </a:t>
                </a:r>
                <a:r>
                  <a:rPr lang="en-US" b="1" i="1" dirty="0"/>
                  <a:t>k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</a:t>
                </a:r>
                <a:r>
                  <a:rPr lang="en-US" b="1" dirty="0">
                    <a:sym typeface="Symbol"/>
                  </a:rPr>
                  <a:t>Z</a:t>
                </a:r>
                <a:endParaRPr lang="en-US" b="1" dirty="0"/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b="1" i="1" dirty="0"/>
                  <a:t>m</a:t>
                </a:r>
                <a:r>
                  <a:rPr lang="en-US" dirty="0"/>
                  <a:t> = 2</a:t>
                </a:r>
                <a:r>
                  <a:rPr lang="en-US" b="1" i="1" dirty="0"/>
                  <a:t>a</a:t>
                </a:r>
                <a:r>
                  <a:rPr lang="en-US" dirty="0"/>
                  <a:t>, </a:t>
                </a:r>
                <a:r>
                  <a:rPr lang="en-US" b="1" i="1" dirty="0"/>
                  <a:t>a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</a:t>
                </a:r>
                <a:r>
                  <a:rPr lang="en-US" b="1" dirty="0">
                    <a:sym typeface="Symbol"/>
                  </a:rPr>
                  <a:t>Z</a:t>
                </a:r>
                <a:endParaRPr lang="en-US" dirty="0">
                  <a:sym typeface="Symbol"/>
                </a:endParaRP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>
                    <a:sym typeface="Symbol"/>
                  </a:rPr>
                  <a:t>2</a:t>
                </a:r>
                <a:r>
                  <a:rPr lang="en-US" b="1" i="1" dirty="0">
                    <a:sym typeface="Symbol"/>
                  </a:rPr>
                  <a:t>n</a:t>
                </a:r>
                <a:r>
                  <a:rPr lang="en-US" baseline="30000" dirty="0">
                    <a:sym typeface="Symbol"/>
                  </a:rPr>
                  <a:t>2</a:t>
                </a:r>
                <a:r>
                  <a:rPr lang="en-US" dirty="0">
                    <a:sym typeface="Symbol"/>
                  </a:rPr>
                  <a:t> = (2</a:t>
                </a:r>
                <a:r>
                  <a:rPr lang="en-US" b="1" i="1" dirty="0">
                    <a:sym typeface="Symbol"/>
                  </a:rPr>
                  <a:t>a</a:t>
                </a:r>
                <a:r>
                  <a:rPr lang="en-US" dirty="0">
                    <a:sym typeface="Symbol"/>
                  </a:rPr>
                  <a:t>)</a:t>
                </a:r>
                <a:r>
                  <a:rPr lang="en-US" baseline="30000" dirty="0">
                    <a:sym typeface="Symbol"/>
                  </a:rPr>
                  <a:t>2</a:t>
                </a:r>
                <a:r>
                  <a:rPr lang="en-US" dirty="0">
                    <a:sym typeface="Symbol"/>
                  </a:rPr>
                  <a:t> = 4</a:t>
                </a:r>
                <a:r>
                  <a:rPr lang="en-US" b="1" i="1" dirty="0">
                    <a:sym typeface="Symbol"/>
                  </a:rPr>
                  <a:t>a</a:t>
                </a:r>
                <a:r>
                  <a:rPr lang="en-US" baseline="30000" dirty="0">
                    <a:sym typeface="Symbol"/>
                  </a:rPr>
                  <a:t>2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b="1" i="1" dirty="0">
                    <a:sym typeface="Symbol"/>
                  </a:rPr>
                  <a:t>n</a:t>
                </a:r>
                <a:r>
                  <a:rPr lang="en-US" baseline="30000" dirty="0">
                    <a:sym typeface="Symbol"/>
                  </a:rPr>
                  <a:t>2</a:t>
                </a:r>
                <a:r>
                  <a:rPr lang="en-US" dirty="0">
                    <a:sym typeface="Symbol"/>
                  </a:rPr>
                  <a:t> = 2</a:t>
                </a:r>
                <a:r>
                  <a:rPr lang="en-US" b="1" i="1" dirty="0">
                    <a:sym typeface="Symbol"/>
                  </a:rPr>
                  <a:t>a</a:t>
                </a:r>
                <a:r>
                  <a:rPr lang="en-US" baseline="30000" dirty="0">
                    <a:sym typeface="Symbol"/>
                  </a:rPr>
                  <a:t>2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b="1" i="1" dirty="0">
                    <a:sym typeface="Symbol"/>
                  </a:rPr>
                  <a:t>n</a:t>
                </a:r>
                <a:r>
                  <a:rPr lang="en-US" dirty="0">
                    <a:sym typeface="Symbol"/>
                  </a:rPr>
                  <a:t> = 2</a:t>
                </a:r>
                <a:r>
                  <a:rPr lang="en-US" b="1" i="1" dirty="0">
                    <a:sym typeface="Symbol"/>
                  </a:rPr>
                  <a:t>b</a:t>
                </a:r>
                <a:r>
                  <a:rPr lang="en-US" dirty="0">
                    <a:sym typeface="Symbol"/>
                  </a:rPr>
                  <a:t>, </a:t>
                </a:r>
                <a:r>
                  <a:rPr lang="en-US" b="1" i="1" dirty="0"/>
                  <a:t>b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</a:t>
                </a:r>
                <a:r>
                  <a:rPr lang="en-US" b="1" dirty="0">
                    <a:sym typeface="Symbol"/>
                  </a:rPr>
                  <a:t>Z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>
                    <a:sym typeface="Symbol"/>
                  </a:rPr>
                  <a:t>2 divides </a:t>
                </a:r>
                <a:r>
                  <a:rPr lang="en-US" b="1" i="1" dirty="0">
                    <a:sym typeface="Symbol"/>
                  </a:rPr>
                  <a:t>m</a:t>
                </a:r>
                <a:r>
                  <a:rPr lang="en-US" dirty="0">
                    <a:sym typeface="Symbol"/>
                  </a:rPr>
                  <a:t> and 2 divides </a:t>
                </a:r>
                <a:r>
                  <a:rPr lang="en-US" b="1" i="1" dirty="0">
                    <a:sym typeface="Symbol"/>
                  </a:rPr>
                  <a:t>n</a:t>
                </a:r>
              </a:p>
              <a:p>
                <a:pPr marL="633222" indent="-514350">
                  <a:buFont typeface="+mj-lt"/>
                  <a:buAutoNum type="arabicPeriod"/>
                </a:pPr>
                <a:endParaRPr lang="en-US" b="1" i="1" dirty="0">
                  <a:sym typeface="Symbol"/>
                </a:endParaRP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>
                    <a:sym typeface="Symbol"/>
                  </a:rPr>
                  <a:t> is irrational</a:t>
                </a:r>
              </a:p>
              <a:p>
                <a:pPr marL="633222" indent="-514350">
                  <a:buNone/>
                </a:pPr>
                <a:r>
                  <a:rPr lang="en-US" dirty="0"/>
                  <a:t>∎</a:t>
                </a:r>
                <a:endParaRPr lang="en-US" b="1" dirty="0">
                  <a:sym typeface="Symbol"/>
                </a:endParaRPr>
              </a:p>
              <a:p>
                <a:pPr marL="633222" indent="-514350">
                  <a:buFont typeface="+mj-lt"/>
                  <a:buAutoNum type="arabicPeriod"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09600" y="2386584"/>
                <a:ext cx="5486400" cy="4623816"/>
              </a:xfrm>
              <a:blipFill>
                <a:blip r:embed="rId3"/>
                <a:stretch>
                  <a:fillRect t="-1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43600" y="2386584"/>
            <a:ext cx="6400800" cy="4623816"/>
          </a:xfrm>
        </p:spPr>
        <p:txBody>
          <a:bodyPr>
            <a:normAutofit fontScale="85000" lnSpcReduction="20000"/>
          </a:bodyPr>
          <a:lstStyle/>
          <a:p>
            <a:pPr marL="633222" indent="-514350" fontAlgn="t">
              <a:buFont typeface="+mj-lt"/>
              <a:buAutoNum type="arabicPeriod"/>
            </a:pPr>
            <a:r>
              <a:rPr lang="en-US" dirty="0"/>
              <a:t>Negation of conclusion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Definition of rational</a:t>
            </a:r>
          </a:p>
          <a:p>
            <a:pPr marL="633222" indent="-514350" fontAlgn="t">
              <a:buFont typeface="+mj-lt"/>
              <a:buAutoNum type="arabicPeriod"/>
            </a:pPr>
            <a:endParaRPr lang="en-US" dirty="0"/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Squaring both sides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Multiply both sides by 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Square of integer is integer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Even </a:t>
            </a:r>
            <a:r>
              <a:rPr lang="en-US" b="1" i="1" dirty="0"/>
              <a:t>x</a:t>
            </a:r>
            <a:r>
              <a:rPr lang="en-US" baseline="30000" dirty="0"/>
              <a:t>2</a:t>
            </a:r>
            <a:r>
              <a:rPr lang="en-US" dirty="0"/>
              <a:t> implies even </a:t>
            </a:r>
            <a:r>
              <a:rPr lang="en-US" b="1" i="1" dirty="0"/>
              <a:t>x</a:t>
            </a:r>
            <a:r>
              <a:rPr lang="en-US" dirty="0"/>
              <a:t> (Proven elsewhere)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Substitution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Transitivity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Even </a:t>
            </a:r>
            <a:r>
              <a:rPr lang="en-US" b="1" i="1" dirty="0"/>
              <a:t>x</a:t>
            </a:r>
            <a:r>
              <a:rPr lang="en-US" baseline="30000" dirty="0"/>
              <a:t>2</a:t>
            </a:r>
            <a:r>
              <a:rPr lang="en-US" dirty="0"/>
              <a:t> implies even </a:t>
            </a:r>
            <a:r>
              <a:rPr lang="en-US" b="1" i="1" dirty="0"/>
              <a:t>x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Conjunction of 6 and 9, </a:t>
            </a:r>
            <a:r>
              <a:rPr lang="en-US" b="1" dirty="0"/>
              <a:t>contradiction</a:t>
            </a:r>
          </a:p>
          <a:p>
            <a:pPr marL="633222" indent="-514350" fontAlgn="t">
              <a:buFont typeface="+mj-lt"/>
              <a:buAutoNum type="arabicPeriod"/>
            </a:pPr>
            <a:endParaRPr lang="en-US" b="1" dirty="0"/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By contradiction in 10, supposition is false</a:t>
            </a:r>
          </a:p>
          <a:p>
            <a:pPr marL="633222" indent="-514350" fontAlgn="t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9600" y="1607404"/>
                <a:ext cx="10363200" cy="866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/>
                  <a:t> is irrational</a:t>
                </a:r>
              </a:p>
              <a:p>
                <a:r>
                  <a:rPr lang="en-US" sz="2400" b="1" dirty="0"/>
                  <a:t>Proof by contradiction: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607404"/>
                <a:ext cx="10363200" cy="866969"/>
              </a:xfrm>
              <a:prstGeom prst="rect">
                <a:avLst/>
              </a:prstGeom>
              <a:blipFill>
                <a:blip r:embed="rId4"/>
                <a:stretch>
                  <a:fillRect l="-882" t="-1408"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04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Three-sentence Summary of Computational Tractability and Asymptotic Orders of Growth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749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Tractability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121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polynomial time?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Algorithm designers often consider any algorithm that runs in polynomial time to be "efficient"</a:t>
            </a:r>
          </a:p>
          <a:p>
            <a:pPr lvl="1"/>
            <a:r>
              <a:rPr lang="en-US" dirty="0"/>
              <a:t>Obviously untrue for </a:t>
            </a:r>
            <a:r>
              <a:rPr lang="en-US" i="1" dirty="0"/>
              <a:t>n</a:t>
            </a:r>
            <a:r>
              <a:rPr lang="en-US" baseline="30000" dirty="0"/>
              <a:t>100</a:t>
            </a:r>
          </a:p>
          <a:p>
            <a:r>
              <a:rPr lang="en-US" dirty="0"/>
              <a:t>In practice, most polynomial time algorithms have reasonable exponents</a:t>
            </a:r>
          </a:p>
          <a:p>
            <a:pPr lvl="1"/>
            <a:r>
              <a:rPr lang="en-US" dirty="0"/>
              <a:t>And few non-polynomial algorithms run in reasonable time</a:t>
            </a:r>
          </a:p>
          <a:p>
            <a:r>
              <a:rPr lang="en-US" dirty="0"/>
              <a:t>All polynomial running times have the property that doubling the input size will increase the work by some constant tied to the highest degree of the polynomial</a:t>
            </a:r>
          </a:p>
          <a:p>
            <a:pPr lvl="1"/>
            <a:r>
              <a:rPr lang="en-US" dirty="0"/>
              <a:t>Doubling in a quadratic takes 4 times as much work</a:t>
            </a:r>
          </a:p>
          <a:p>
            <a:pPr lvl="1"/>
            <a:r>
              <a:rPr lang="en-US" dirty="0"/>
              <a:t>Doubling in a cubic takes 8 times as much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93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running times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872704"/>
              </p:ext>
            </p:extLst>
          </p:nvPr>
        </p:nvGraphicFramePr>
        <p:xfrm>
          <a:off x="609599" y="2225040"/>
          <a:ext cx="109728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0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16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69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7773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n</a:t>
                      </a:r>
                      <a:r>
                        <a:rPr lang="en-US" sz="2000" dirty="0"/>
                        <a:t> log </a:t>
                      </a:r>
                      <a:r>
                        <a:rPr lang="en-US" sz="2000" i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n</a:t>
                      </a:r>
                      <a:r>
                        <a:rPr lang="en-US" sz="20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n</a:t>
                      </a:r>
                      <a:r>
                        <a:rPr lang="en-US" sz="20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1.5</a:t>
                      </a:r>
                      <a:r>
                        <a:rPr lang="en-US" sz="2000" i="1" baseline="300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i="1" baseline="300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n</a:t>
                      </a:r>
                      <a:r>
                        <a:rPr lang="en-US" sz="2000" dirty="0"/>
                        <a:t>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18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</a:t>
                      </a:r>
                      <a:r>
                        <a:rPr lang="en-US" sz="2000" baseline="30000" dirty="0"/>
                        <a:t>25</a:t>
                      </a:r>
                      <a:r>
                        <a:rPr lang="en-US" sz="2000" dirty="0"/>
                        <a:t>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36</a:t>
                      </a:r>
                      <a:r>
                        <a:rPr lang="en-US" sz="2000" baseline="0" dirty="0"/>
                        <a:t> years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12,892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</a:t>
                      </a:r>
                      <a:r>
                        <a:rPr lang="en-US" sz="2000" baseline="30000" dirty="0"/>
                        <a:t>17</a:t>
                      </a:r>
                      <a:r>
                        <a:rPr lang="en-US" sz="2000" dirty="0"/>
                        <a:t>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18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32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31,710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599" y="5983069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For the purposes of this table, we will mark any value greater than 10</a:t>
            </a:r>
            <a:r>
              <a:rPr lang="en-US" sz="2000" baseline="30000" dirty="0"/>
              <a:t>25</a:t>
            </a:r>
            <a:r>
              <a:rPr lang="en-US" sz="2000" dirty="0"/>
              <a:t> years with ∞.  Note that the age of the universe is less than 1.4 x 10</a:t>
            </a:r>
            <a:r>
              <a:rPr lang="en-US" sz="2000" baseline="30000" dirty="0"/>
              <a:t>10</a:t>
            </a:r>
            <a:r>
              <a:rPr lang="en-US" sz="2000" dirty="0"/>
              <a:t> years</a:t>
            </a:r>
            <a:endParaRPr lang="en-US" sz="20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609599" y="1654314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Time to do the number of instructions given based on a machine that can do one million instructions per second</a:t>
            </a:r>
            <a:endParaRPr lang="en-US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7709418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Stable Marriage</a:t>
            </a:r>
          </a:p>
          <a:p>
            <a:r>
              <a:rPr lang="en-US" dirty="0"/>
              <a:t>Five representative problems:</a:t>
            </a:r>
          </a:p>
          <a:p>
            <a:pPr lvl="1"/>
            <a:r>
              <a:rPr lang="en-US" dirty="0"/>
              <a:t>Interval scheduling</a:t>
            </a:r>
          </a:p>
          <a:p>
            <a:pPr lvl="1"/>
            <a:r>
              <a:rPr lang="en-US" dirty="0"/>
              <a:t>Weighted interval scheduling</a:t>
            </a:r>
          </a:p>
          <a:p>
            <a:pPr lvl="1"/>
            <a:r>
              <a:rPr lang="en-US" dirty="0"/>
              <a:t>Bipartite matching</a:t>
            </a:r>
          </a:p>
          <a:p>
            <a:pPr lvl="1"/>
            <a:r>
              <a:rPr lang="en-US" dirty="0"/>
              <a:t>Independent set</a:t>
            </a:r>
          </a:p>
          <a:p>
            <a:pPr lvl="1"/>
            <a:r>
              <a:rPr lang="en-US" dirty="0"/>
              <a:t>Competitive facility 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Sections 1.1 and 1.2</a:t>
            </a:r>
          </a:p>
          <a:p>
            <a:r>
              <a:rPr lang="en-US" dirty="0"/>
              <a:t>Assignment 1 is due next Friday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01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come to a fork in the road</a:t>
            </a:r>
          </a:p>
          <a:p>
            <a:r>
              <a:rPr lang="en-US" dirty="0"/>
              <a:t>Two men stand beneath a sign that reads:</a:t>
            </a:r>
          </a:p>
          <a:p>
            <a:pPr lvl="1"/>
            <a:r>
              <a:rPr lang="en-US" dirty="0"/>
              <a:t>Ask for the way, but waste not your breath</a:t>
            </a:r>
          </a:p>
          <a:p>
            <a:pPr lvl="1"/>
            <a:r>
              <a:rPr lang="en-US" dirty="0"/>
              <a:t>One road is freedom, the other is death</a:t>
            </a:r>
          </a:p>
          <a:p>
            <a:pPr lvl="1"/>
            <a:r>
              <a:rPr lang="en-US" dirty="0"/>
              <a:t>Just one of the pair will lead you aright</a:t>
            </a:r>
          </a:p>
          <a:p>
            <a:pPr lvl="1"/>
            <a:r>
              <a:rPr lang="en-US" dirty="0"/>
              <a:t>For one is a Knave, the other a Knight</a:t>
            </a:r>
          </a:p>
          <a:p>
            <a:r>
              <a:rPr lang="en-US" dirty="0"/>
              <a:t>What single yes-or-no question can you ask to determine which fork to take?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955AB1-D470-46DB-9FED-F5A7093AD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Big Theta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AF7E79-CD9B-4766-B02C-6FC4166B92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3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on steps on steps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/>
          <a:lstStyle/>
          <a:p>
            <a:r>
              <a:rPr lang="en-US" dirty="0"/>
              <a:t>What's the Big Theta bound if </a:t>
            </a:r>
            <a:r>
              <a:rPr lang="en-US" i="1" dirty="0"/>
              <a:t>n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1"/>
            <a:ext cx="10972800" cy="3809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82880" tIns="182880" rIns="182880" bIns="182880" rtlCol="0" anchor="ctr">
            <a:normAutofit/>
          </a:bodyPr>
          <a:lstStyle/>
          <a:p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 = 1;</a:t>
            </a:r>
          </a:p>
          <a:p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n; ++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counter; ++j)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"$"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counter *= 2;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2115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it 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/>
          <a:lstStyle/>
          <a:p>
            <a:r>
              <a:rPr lang="en-US" dirty="0"/>
              <a:t>What's the Big Theta bound if </a:t>
            </a:r>
            <a:r>
              <a:rPr lang="en-US" i="1" dirty="0"/>
              <a:t>n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1"/>
            <a:ext cx="10972800" cy="3809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82880" tIns="182880" rIns="182880" bIns="182880" rtlCol="0" anchor="ctr">
            <a:normAutofit/>
          </a:bodyPr>
          <a:lstStyle/>
          <a:p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 = 1;</a:t>
            </a:r>
          </a:p>
          <a:p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n; ++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n/counter; ++j)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"$"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counter *= 2;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35926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your roots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/>
          <a:lstStyle/>
          <a:p>
            <a:r>
              <a:rPr lang="en-US" dirty="0"/>
              <a:t>What's the Big Theta bound if </a:t>
            </a:r>
            <a:r>
              <a:rPr lang="en-US" i="1" dirty="0"/>
              <a:t>n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1"/>
            <a:ext cx="10972800" cy="3809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82880" tIns="182880" rIns="182880" bIns="182880" rtlCol="0" anchor="ctr"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++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n; ++j)</a:t>
            </a:r>
          </a:p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"%"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769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3251</TotalTime>
  <Words>1894</Words>
  <Application>Microsoft Office PowerPoint</Application>
  <PresentationFormat>Widescreen</PresentationFormat>
  <Paragraphs>258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Calibri</vt:lpstr>
      <vt:lpstr>Cambria Math</vt:lpstr>
      <vt:lpstr>Corbel</vt:lpstr>
      <vt:lpstr>Courier New</vt:lpstr>
      <vt:lpstr>Symbol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1</vt:lpstr>
      <vt:lpstr>Logical warmup</vt:lpstr>
      <vt:lpstr>Back to Big Theta</vt:lpstr>
      <vt:lpstr>Steps on steps on steps</vt:lpstr>
      <vt:lpstr>Switch it up</vt:lpstr>
      <vt:lpstr>Back to your roots</vt:lpstr>
      <vt:lpstr>Finding the Big Theta of loops</vt:lpstr>
      <vt:lpstr>Proofs</vt:lpstr>
      <vt:lpstr>The nature of a proof</vt:lpstr>
      <vt:lpstr>Universal quantification</vt:lpstr>
      <vt:lpstr>Existential quantification</vt:lpstr>
      <vt:lpstr>Negating quantified statements</vt:lpstr>
      <vt:lpstr>Proving Existential Statements and Disproving Universal Ones</vt:lpstr>
      <vt:lpstr>Proving existential statements</vt:lpstr>
      <vt:lpstr>Examples</vt:lpstr>
      <vt:lpstr>Disproving universal statements</vt:lpstr>
      <vt:lpstr>Examples</vt:lpstr>
      <vt:lpstr>Proving Universal Statements</vt:lpstr>
      <vt:lpstr>Method of exhaustion</vt:lpstr>
      <vt:lpstr>A useful definition</vt:lpstr>
      <vt:lpstr>Generalizing from the generic particular</vt:lpstr>
      <vt:lpstr>Direct proof</vt:lpstr>
      <vt:lpstr>Direct proof example</vt:lpstr>
      <vt:lpstr>Proof by contradiction</vt:lpstr>
      <vt:lpstr>Contradiction formatting</vt:lpstr>
      <vt:lpstr>Proof by contradiction example</vt:lpstr>
      <vt:lpstr>√2 is irrational</vt:lpstr>
      <vt:lpstr>Three-sentence Summary of Computational Tractability and Asymptotic Orders of Growth</vt:lpstr>
      <vt:lpstr>Computational Tractability</vt:lpstr>
      <vt:lpstr>Why polynomial time?</vt:lpstr>
      <vt:lpstr>Table of running times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250</cp:revision>
  <dcterms:created xsi:type="dcterms:W3CDTF">2009-08-24T20:26:10Z</dcterms:created>
  <dcterms:modified xsi:type="dcterms:W3CDTF">2024-01-10T15:08:20Z</dcterms:modified>
</cp:coreProperties>
</file>